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Date Placeholder 2"/>
          <p:cNvSpPr>
            <a:spLocks noGrp="1"/>
          </p:cNvSpPr>
          <p:nvPr>
            <p:ph type="dt" sz="half" idx="10"/>
          </p:nvPr>
        </p:nvSpPr>
        <p:spPr/>
        <p:txBody>
          <a:bodyPr/>
          <a:lstStyle/>
          <a:p>
            <a:fld id="{B61BEF0D-F0BB-DE4B-95CE-6DB70DBA9567}" type="datetimeFigureOut">
              <a:rPr lang="en-US" dirty="0"/>
              <a:pPr/>
              <a:t>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2/1/2022</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hyperlink" Target="https://go-kruf.midural.ru/article/show/id/1034" TargetMode="External"/><Relationship Id="rId2" Type="http://schemas.openxmlformats.org/officeDocument/2006/relationships/hyperlink" Target="https://go-kruf.midural.ru/article/show/id/1033" TargetMode="Externa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hyperlink" Target="https://go-kruf.midural.ru/article/show/id/109" TargetMode="Externa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hyperlink" Target="https://go-kruf.midural.ru/article/show/id/236"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C9840F-17D0-4F70-8552-1186E1B857D3}"/>
              </a:ext>
            </a:extLst>
          </p:cNvPr>
          <p:cNvSpPr>
            <a:spLocks noGrp="1"/>
          </p:cNvSpPr>
          <p:nvPr>
            <p:ph type="ctrTitle"/>
          </p:nvPr>
        </p:nvSpPr>
        <p:spPr/>
        <p:txBody>
          <a:bodyPr>
            <a:normAutofit fontScale="90000"/>
          </a:bodyPr>
          <a:lstStyle/>
          <a:p>
            <a:r>
              <a:rPr lang="ru-RU" dirty="0">
                <a:solidFill>
                  <a:srgbClr val="FF0000"/>
                </a:solidFill>
              </a:rPr>
              <a:t>Отчет о выполнении в 2021 году плана мероприятий по противодействию коррупции</a:t>
            </a:r>
          </a:p>
        </p:txBody>
      </p:sp>
      <p:sp>
        <p:nvSpPr>
          <p:cNvPr id="3" name="Подзаголовок 2">
            <a:extLst>
              <a:ext uri="{FF2B5EF4-FFF2-40B4-BE49-F238E27FC236}">
                <a16:creationId xmlns:a16="http://schemas.microsoft.com/office/drawing/2014/main" id="{0FC6E762-171B-44CE-A8C9-99A346782FA1}"/>
              </a:ext>
            </a:extLst>
          </p:cNvPr>
          <p:cNvSpPr>
            <a:spLocks noGrp="1"/>
          </p:cNvSpPr>
          <p:nvPr>
            <p:ph type="subTitle" idx="1"/>
          </p:nvPr>
        </p:nvSpPr>
        <p:spPr/>
        <p:txBody>
          <a:bodyPr/>
          <a:lstStyle/>
          <a:p>
            <a:r>
              <a:rPr lang="ru-RU" dirty="0">
                <a:solidFill>
                  <a:schemeClr val="tx1"/>
                </a:solidFill>
              </a:rPr>
              <a:t>Городской округ Красноуфимск Свердловской области</a:t>
            </a:r>
          </a:p>
        </p:txBody>
      </p:sp>
    </p:spTree>
    <p:extLst>
      <p:ext uri="{BB962C8B-B14F-4D97-AF65-F5344CB8AC3E}">
        <p14:creationId xmlns:p14="http://schemas.microsoft.com/office/powerpoint/2010/main" val="1703412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B728D55-1D1E-4A1D-B798-64D011C3CE56}"/>
              </a:ext>
            </a:extLst>
          </p:cNvPr>
          <p:cNvSpPr>
            <a:spLocks noGrp="1"/>
          </p:cNvSpPr>
          <p:nvPr>
            <p:ph type="title"/>
          </p:nvPr>
        </p:nvSpPr>
        <p:spPr>
          <a:xfrm>
            <a:off x="684212" y="325074"/>
            <a:ext cx="10058400" cy="606105"/>
          </a:xfrm>
        </p:spPr>
        <p:txBody>
          <a:bodyPr>
            <a:normAutofit fontScale="90000"/>
          </a:bodyPr>
          <a:lstStyle/>
          <a:p>
            <a:r>
              <a:rPr lang="ru-RU" dirty="0">
                <a:solidFill>
                  <a:srgbClr val="FF0000"/>
                </a:solidFill>
              </a:rPr>
              <a:t>Нормативные правовые акты ГО Красноуфимск в сфере противодействия коррупции</a:t>
            </a:r>
          </a:p>
        </p:txBody>
      </p:sp>
      <p:sp>
        <p:nvSpPr>
          <p:cNvPr id="3" name="Текст 2">
            <a:extLst>
              <a:ext uri="{FF2B5EF4-FFF2-40B4-BE49-F238E27FC236}">
                <a16:creationId xmlns:a16="http://schemas.microsoft.com/office/drawing/2014/main" id="{93F8E8F4-F397-453F-8CF0-82C5D55CA85F}"/>
              </a:ext>
            </a:extLst>
          </p:cNvPr>
          <p:cNvSpPr>
            <a:spLocks noGrp="1"/>
          </p:cNvSpPr>
          <p:nvPr>
            <p:ph type="body" idx="1"/>
          </p:nvPr>
        </p:nvSpPr>
        <p:spPr>
          <a:xfrm>
            <a:off x="684211" y="1434516"/>
            <a:ext cx="10058399" cy="5176009"/>
          </a:xfrm>
        </p:spPr>
        <p:txBody>
          <a:bodyPr>
            <a:normAutofit lnSpcReduction="10000"/>
          </a:bodyPr>
          <a:lstStyle/>
          <a:p>
            <a:pPr marL="228600" indent="-228600" algn="just">
              <a:buAutoNum type="arabicPeriod"/>
            </a:pPr>
            <a:r>
              <a:rPr lang="ru-RU" sz="1200" dirty="0">
                <a:solidFill>
                  <a:schemeClr val="tx1"/>
                </a:solidFill>
                <a:latin typeface="Times New Roman" panose="02020603050405020304" pitchFamily="18" charset="0"/>
                <a:cs typeface="Times New Roman" panose="02020603050405020304" pitchFamily="18" charset="0"/>
              </a:rPr>
              <a:t>План по противодействию коррупции городского округа Красноуфимск на 2021-2023 гг. утвержден постановлением Главы городского округа Красноуфимск от 05.05.2021 года № 316.</a:t>
            </a:r>
          </a:p>
          <a:p>
            <a:pPr marL="228600" indent="-228600" algn="just">
              <a:buAutoNum type="arabicPeriod"/>
            </a:pPr>
            <a:r>
              <a:rPr lang="ru-RU" sz="1200" dirty="0">
                <a:solidFill>
                  <a:schemeClr val="tx1"/>
                </a:solidFill>
                <a:latin typeface="Times New Roman" panose="02020603050405020304" pitchFamily="18" charset="0"/>
                <a:cs typeface="Times New Roman" panose="02020603050405020304" pitchFamily="18" charset="0"/>
              </a:rPr>
              <a:t>Постановление Главы ГО Красноуфимск от 25.12.2020 № 843 Об утверждении Положения о представлении гражданами, претендующими на замещение должностей муниципальной службы городского округа Красноуфимск, и муниципальными служащими городского округа Красноуфимск сведений о доходах, расходах, об имуществе и обязательствах имущественного характера</a:t>
            </a:r>
          </a:p>
          <a:p>
            <a:pPr marL="228600" indent="-228600" algn="just">
              <a:buAutoNum type="arabicPeriod"/>
            </a:pPr>
            <a:r>
              <a:rPr lang="ru-RU" sz="1200" dirty="0">
                <a:solidFill>
                  <a:schemeClr val="tx1"/>
                </a:solidFill>
                <a:latin typeface="Times New Roman" panose="02020603050405020304" pitchFamily="18" charset="0"/>
                <a:cs typeface="Times New Roman" panose="02020603050405020304" pitchFamily="18" charset="0"/>
              </a:rPr>
              <a:t>Постановление Главы ГО Красноуфимск от 11.08.2021 № 578 Постановление О мероприятиях, направленных на выявление личной заинтересованности муниципальных служащих городского округа Красноуфимск, замещающих должности муниципальной службы в органах местного самоуправления городского округа Красноуфимск, которая приводит или может привести к конфликту интересов при осуществлении закупок товаров, работ, услуг для обеспечения нужд органов местного самоуправления городского округа Красноуфимск</a:t>
            </a:r>
          </a:p>
          <a:p>
            <a:pPr marL="228600" indent="-228600" algn="just">
              <a:buAutoNum type="arabicPeriod"/>
            </a:pPr>
            <a:r>
              <a:rPr lang="ru-RU" sz="1200" dirty="0">
                <a:solidFill>
                  <a:schemeClr val="tx1"/>
                </a:solidFill>
                <a:latin typeface="Times New Roman" panose="02020603050405020304" pitchFamily="18" charset="0"/>
                <a:cs typeface="Times New Roman" panose="02020603050405020304" pitchFamily="18" charset="0"/>
              </a:rPr>
              <a:t>Постановление Главы ГО Красноуфимск от 19.01.2021 № 25 О внесении изменений в постановление Главы городского округа Красноуфимск от 20.10.2017 г. № 1038 «Об утверждении перечня муниципальных должностей, должностей муниципальной службы в органах местного самоуправления городского округа Красноуфимск, замещение которых связано с коррупционными рисками»</a:t>
            </a:r>
          </a:p>
          <a:p>
            <a:pPr marL="228600" indent="-228600" algn="just">
              <a:buAutoNum type="arabicPeriod"/>
            </a:pPr>
            <a:r>
              <a:rPr lang="ru-RU" sz="1200" dirty="0">
                <a:solidFill>
                  <a:schemeClr val="tx1"/>
                </a:solidFill>
                <a:latin typeface="Times New Roman" panose="02020603050405020304" pitchFamily="18" charset="0"/>
                <a:cs typeface="Times New Roman" panose="02020603050405020304" pitchFamily="18" charset="0"/>
              </a:rPr>
              <a:t>Постановление Главы ГО Красноуфимск от 16.03.2021 № 192 О предоставлении уведомлений о цифровых финансовых активах, цифровых правах, включающих одновременно цифровые финансовые активы и иные цифровые права, утилитарных цифровых правах и цифровой валюте (при их наличии)</a:t>
            </a:r>
          </a:p>
          <a:p>
            <a:pPr marL="228600" indent="-228600" algn="just">
              <a:buAutoNum type="arabicPeriod"/>
            </a:pPr>
            <a:r>
              <a:rPr lang="ru-RU" sz="1200" dirty="0">
                <a:solidFill>
                  <a:schemeClr val="tx1"/>
                </a:solidFill>
                <a:latin typeface="Times New Roman" panose="02020603050405020304" pitchFamily="18" charset="0"/>
                <a:cs typeface="Times New Roman" panose="02020603050405020304" pitchFamily="18" charset="0"/>
              </a:rPr>
              <a:t>Постановление Главы ГО Красноуфимск от 16.12.2020 № 800 О внесении изменений в Порядок размещения сведений о доходах, расходах, об имуществе и обязательствах имущественного характера муниципальных служащих, замещающих должности муниципальной службы в городском округе Красноуфимск и членов их семей на официальном сайте администрации городского округа Красноуфимск и предоставления этих сведений средствам массовой информации для опубликования, утвержденный постановлением Главы городского округа Красноуфимск от 05.02.2018 г. № 91</a:t>
            </a:r>
          </a:p>
          <a:p>
            <a:pPr marL="228600" indent="-228600" algn="just">
              <a:buAutoNum type="arabicPeriod"/>
            </a:pPr>
            <a:r>
              <a:rPr lang="ru-RU" sz="1200" dirty="0">
                <a:solidFill>
                  <a:schemeClr val="tx1"/>
                </a:solidFill>
                <a:latin typeface="Times New Roman" panose="02020603050405020304" pitchFamily="18" charset="0"/>
                <a:cs typeface="Times New Roman" panose="02020603050405020304" pitchFamily="18" charset="0"/>
              </a:rPr>
              <a:t>Постановление Главы ГО Красноуфимск от 27.11.2020 № 745 О внесении изменений в Порядок уведомления представителя нанимателя о фактах обращения в целях склонения к совершению коррупционных правонарушений муниципальными служащими городского округа Красноуфимск, утвержденный постановление Главы городского округа Красноуфимск от 06.05.2020 г. № 290</a:t>
            </a:r>
          </a:p>
          <a:p>
            <a:pPr marL="228600" indent="-228600" algn="just">
              <a:buAutoNum type="arabicPeriod"/>
            </a:pPr>
            <a:r>
              <a:rPr lang="ru-RU" sz="1200" dirty="0">
                <a:solidFill>
                  <a:schemeClr val="tx1"/>
                </a:solidFill>
                <a:latin typeface="Times New Roman" panose="02020603050405020304" pitchFamily="18" charset="0"/>
                <a:cs typeface="Times New Roman" panose="02020603050405020304" pitchFamily="18" charset="0"/>
              </a:rPr>
              <a:t>Иные нормативные правовые акты размещены на официальном сайте муниципального образования ГО Красноуфимск (</a:t>
            </a:r>
            <a:r>
              <a:rPr lang="en-US" sz="1200" dirty="0">
                <a:solidFill>
                  <a:schemeClr val="tx1"/>
                </a:solidFill>
                <a:latin typeface="Times New Roman" panose="02020603050405020304" pitchFamily="18" charset="0"/>
                <a:cs typeface="Times New Roman" panose="02020603050405020304" pitchFamily="18" charset="0"/>
              </a:rPr>
              <a:t>https://go-kruf.midural.ru/article/show/id/10197</a:t>
            </a:r>
            <a:r>
              <a:rPr lang="ru-RU" sz="1200" dirty="0">
                <a:solidFill>
                  <a:schemeClr val="tx1"/>
                </a:solidFill>
                <a:latin typeface="Times New Roman" panose="02020603050405020304" pitchFamily="18" charset="0"/>
                <a:cs typeface="Times New Roman" panose="02020603050405020304" pitchFamily="18" charset="0"/>
              </a:rPr>
              <a:t>)</a:t>
            </a:r>
          </a:p>
          <a:p>
            <a:pPr marL="228600" indent="-228600" algn="just">
              <a:buAutoNum type="arabicPeriod"/>
            </a:pPr>
            <a:endParaRPr lang="ru-RU" sz="1200" dirty="0"/>
          </a:p>
        </p:txBody>
      </p:sp>
    </p:spTree>
    <p:extLst>
      <p:ext uri="{BB962C8B-B14F-4D97-AF65-F5344CB8AC3E}">
        <p14:creationId xmlns:p14="http://schemas.microsoft.com/office/powerpoint/2010/main" val="3454195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1B7EE77-DC1C-456D-BFFD-FB3A3015E4B3}"/>
              </a:ext>
            </a:extLst>
          </p:cNvPr>
          <p:cNvSpPr>
            <a:spLocks noGrp="1"/>
          </p:cNvSpPr>
          <p:nvPr>
            <p:ph type="title"/>
          </p:nvPr>
        </p:nvSpPr>
        <p:spPr>
          <a:xfrm>
            <a:off x="684213" y="685800"/>
            <a:ext cx="10058400" cy="455103"/>
          </a:xfrm>
        </p:spPr>
        <p:txBody>
          <a:bodyPr>
            <a:noAutofit/>
          </a:bodyPr>
          <a:lstStyle/>
          <a:p>
            <a:r>
              <a:rPr lang="ru-RU" sz="2000" dirty="0">
                <a:solidFill>
                  <a:srgbClr val="FF0000"/>
                </a:solidFill>
              </a:rPr>
              <a:t>Коллегиальные органы координирующие деятельность в сфере противодействия коррупции в ГО Красноуфимск</a:t>
            </a:r>
          </a:p>
        </p:txBody>
      </p:sp>
      <p:sp>
        <p:nvSpPr>
          <p:cNvPr id="3" name="Текст 2">
            <a:extLst>
              <a:ext uri="{FF2B5EF4-FFF2-40B4-BE49-F238E27FC236}">
                <a16:creationId xmlns:a16="http://schemas.microsoft.com/office/drawing/2014/main" id="{3940F71E-B2A8-457B-97A2-9F21345042A1}"/>
              </a:ext>
            </a:extLst>
          </p:cNvPr>
          <p:cNvSpPr>
            <a:spLocks noGrp="1"/>
          </p:cNvSpPr>
          <p:nvPr>
            <p:ph type="body" idx="1"/>
          </p:nvPr>
        </p:nvSpPr>
        <p:spPr>
          <a:xfrm>
            <a:off x="684213" y="1350628"/>
            <a:ext cx="8535988" cy="4635383"/>
          </a:xfrm>
        </p:spPr>
        <p:txBody>
          <a:bodyPr/>
          <a:lstStyle/>
          <a:p>
            <a:pPr marL="457200" indent="-457200" algn="just">
              <a:buAutoNum type="arabicPeriod"/>
            </a:pPr>
            <a:r>
              <a:rPr lang="ru-RU" dirty="0">
                <a:solidFill>
                  <a:schemeClr val="tx1"/>
                </a:solidFill>
                <a:latin typeface="Times New Roman" panose="02020603050405020304" pitchFamily="18" charset="0"/>
                <a:cs typeface="Times New Roman" panose="02020603050405020304" pitchFamily="18" charset="0"/>
              </a:rPr>
              <a:t>Межведомственная комиссия по координации деятельности в сфере противодействия коррупции</a:t>
            </a:r>
          </a:p>
          <a:p>
            <a:pPr marL="457200" indent="-457200" algn="just">
              <a:buAutoNum type="arabicPeriod"/>
            </a:pPr>
            <a:r>
              <a:rPr lang="ru-RU" dirty="0">
                <a:solidFill>
                  <a:schemeClr val="tx1"/>
                </a:solidFill>
                <a:latin typeface="Times New Roman" panose="02020603050405020304" pitchFamily="18" charset="0"/>
                <a:cs typeface="Times New Roman" panose="02020603050405020304" pitchFamily="18" charset="0"/>
              </a:rPr>
              <a:t>Комиссия по соблюдению требований к служебному поведению муниципальных служащих и урегулированию конфликта интересов</a:t>
            </a:r>
          </a:p>
          <a:p>
            <a:endParaRPr lang="ru-RU" dirty="0">
              <a:solidFill>
                <a:schemeClr val="tx1"/>
              </a:solidFill>
              <a:latin typeface="Times New Roman" panose="02020603050405020304" pitchFamily="18" charset="0"/>
              <a:cs typeface="Times New Roman" panose="02020603050405020304" pitchFamily="18" charset="0"/>
            </a:endParaRPr>
          </a:p>
          <a:p>
            <a:pPr algn="just"/>
            <a:r>
              <a:rPr lang="ru-RU" dirty="0">
                <a:solidFill>
                  <a:schemeClr val="tx1"/>
                </a:solidFill>
                <a:latin typeface="Times New Roman" panose="02020603050405020304" pitchFamily="18" charset="0"/>
                <a:cs typeface="Times New Roman" panose="02020603050405020304" pitchFamily="18" charset="0"/>
              </a:rPr>
              <a:t>     Информация о деятельности коллегиальных органов размещена на официальном сайте муниципального образования городского округа Красноуфимск (</a:t>
            </a:r>
            <a:r>
              <a:rPr lang="en-US"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https://go-kruf.midural.ru/article/show/id/1033</a:t>
            </a:r>
            <a:r>
              <a:rPr lang="ru-RU" dirty="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https://go-kruf.midural.ru/article/show/id/1034</a:t>
            </a:r>
            <a:r>
              <a:rPr lang="ru-RU"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205841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B6B101-396C-4C7E-9379-993A4CBCCF35}"/>
              </a:ext>
            </a:extLst>
          </p:cNvPr>
          <p:cNvSpPr>
            <a:spLocks noGrp="1"/>
          </p:cNvSpPr>
          <p:nvPr>
            <p:ph type="title"/>
          </p:nvPr>
        </p:nvSpPr>
        <p:spPr>
          <a:xfrm>
            <a:off x="684213" y="310393"/>
            <a:ext cx="10058400" cy="553207"/>
          </a:xfrm>
        </p:spPr>
        <p:txBody>
          <a:bodyPr>
            <a:noAutofit/>
          </a:bodyPr>
          <a:lstStyle/>
          <a:p>
            <a:r>
              <a:rPr lang="ru-RU" sz="2000" dirty="0">
                <a:solidFill>
                  <a:srgbClr val="FF0000"/>
                </a:solidFill>
              </a:rPr>
              <a:t>План по противодействию коррупции на территории ГО Красноуфимск на 2021-2023 годы</a:t>
            </a:r>
          </a:p>
        </p:txBody>
      </p:sp>
      <p:sp>
        <p:nvSpPr>
          <p:cNvPr id="3" name="Текст 2">
            <a:extLst>
              <a:ext uri="{FF2B5EF4-FFF2-40B4-BE49-F238E27FC236}">
                <a16:creationId xmlns:a16="http://schemas.microsoft.com/office/drawing/2014/main" id="{A7CE70A2-1DE9-4184-89F7-0730C2012FD0}"/>
              </a:ext>
            </a:extLst>
          </p:cNvPr>
          <p:cNvSpPr>
            <a:spLocks noGrp="1"/>
          </p:cNvSpPr>
          <p:nvPr>
            <p:ph type="body" idx="1"/>
          </p:nvPr>
        </p:nvSpPr>
        <p:spPr>
          <a:xfrm>
            <a:off x="684212" y="1098958"/>
            <a:ext cx="8535988" cy="4895442"/>
          </a:xfrm>
        </p:spPr>
        <p:txBody>
          <a:bodyPr/>
          <a:lstStyle/>
          <a:p>
            <a:pPr algn="just"/>
            <a:r>
              <a:rPr lang="ru-RU" dirty="0">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План по противодействию коррупции на территории городского округа Красноуфимск утвержден Постановлением Главы городского округа Красноуфимск от 05.05.2021 года № 316. План размещен на официальном сайте муниципального образования ГО Красноуфимск (</a:t>
            </a:r>
            <a:r>
              <a:rPr lang="en-US"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https://go-kruf.midural.ru/article/show/id/109</a:t>
            </a:r>
            <a:r>
              <a:rPr lang="ru-RU" dirty="0">
                <a:solidFill>
                  <a:schemeClr val="tx1"/>
                </a:solidFill>
                <a:latin typeface="Times New Roman" panose="02020603050405020304" pitchFamily="18" charset="0"/>
                <a:cs typeface="Times New Roman" panose="02020603050405020304" pitchFamily="18" charset="0"/>
              </a:rPr>
              <a:t>). Утвержденный план содержит 40 мероприятий и 9 целевых показателей. Ответственными исполнителями мероприятий Плана являются органы местного самоуправления городского округа Красноуфимск, их должностные лица, а также руководители муниципальных учреждений и предприятий.</a:t>
            </a:r>
          </a:p>
        </p:txBody>
      </p:sp>
    </p:spTree>
    <p:extLst>
      <p:ext uri="{BB962C8B-B14F-4D97-AF65-F5344CB8AC3E}">
        <p14:creationId xmlns:p14="http://schemas.microsoft.com/office/powerpoint/2010/main" val="2917738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3E3C5BE-2417-4FC3-B4FC-073F3F2EA175}"/>
              </a:ext>
            </a:extLst>
          </p:cNvPr>
          <p:cNvSpPr>
            <a:spLocks noGrp="1"/>
          </p:cNvSpPr>
          <p:nvPr>
            <p:ph type="title"/>
          </p:nvPr>
        </p:nvSpPr>
        <p:spPr>
          <a:xfrm>
            <a:off x="684213" y="268448"/>
            <a:ext cx="10058400" cy="595152"/>
          </a:xfrm>
        </p:spPr>
        <p:txBody>
          <a:bodyPr>
            <a:normAutofit fontScale="90000"/>
          </a:bodyPr>
          <a:lstStyle/>
          <a:p>
            <a:r>
              <a:rPr lang="ru-RU" sz="2000" dirty="0">
                <a:solidFill>
                  <a:srgbClr val="FF0000"/>
                </a:solidFill>
              </a:rPr>
              <a:t>Целевые показатели Плана мероприятий по противодействию коррупции в ГО Красноуфимск</a:t>
            </a:r>
          </a:p>
        </p:txBody>
      </p:sp>
      <p:sp>
        <p:nvSpPr>
          <p:cNvPr id="3" name="Текст 2">
            <a:extLst>
              <a:ext uri="{FF2B5EF4-FFF2-40B4-BE49-F238E27FC236}">
                <a16:creationId xmlns:a16="http://schemas.microsoft.com/office/drawing/2014/main" id="{2034C1D0-9944-445A-AE78-1AB36101A98D}"/>
              </a:ext>
            </a:extLst>
          </p:cNvPr>
          <p:cNvSpPr>
            <a:spLocks noGrp="1"/>
          </p:cNvSpPr>
          <p:nvPr>
            <p:ph type="body" idx="1"/>
          </p:nvPr>
        </p:nvSpPr>
        <p:spPr>
          <a:xfrm>
            <a:off x="684212" y="973122"/>
            <a:ext cx="10058400" cy="5746459"/>
          </a:xfrm>
        </p:spPr>
        <p:txBody>
          <a:bodyPr>
            <a:normAutofit fontScale="70000" lnSpcReduction="20000"/>
          </a:bodyPr>
          <a:lstStyle/>
          <a:p>
            <a:r>
              <a:rPr lang="ru-RU" sz="1900" dirty="0">
                <a:solidFill>
                  <a:schemeClr val="tx1"/>
                </a:solidFill>
                <a:latin typeface="Times New Roman" panose="02020603050405020304" pitchFamily="18" charset="0"/>
                <a:cs typeface="Times New Roman" panose="02020603050405020304" pitchFamily="18" charset="0"/>
              </a:rPr>
              <a:t>1. Проведение заседаний комиссии по координации работы по противодействию коррупции в городском округе Красноуфимск – не менее 4</a:t>
            </a:r>
          </a:p>
          <a:p>
            <a:r>
              <a:rPr lang="ru-RU" sz="1900" dirty="0">
                <a:solidFill>
                  <a:schemeClr val="tx1"/>
                </a:solidFill>
                <a:latin typeface="Times New Roman" panose="02020603050405020304" pitchFamily="18" charset="0"/>
                <a:cs typeface="Times New Roman" panose="02020603050405020304" pitchFamily="18" charset="0"/>
              </a:rPr>
              <a:t>2. Доля рассмотренных на заседаниях комиссии по соблюдению требований к служебному поведению и урегулированию конфликта интересов фактов несоблюдения муниципальными служащими ограничений, запретов и требований к служебному поведению от общего количества выявленных фактов несоблюдения муниципальными служащими ограничений, запретов и требований к служебному поведению- 100%;</a:t>
            </a:r>
          </a:p>
          <a:p>
            <a:r>
              <a:rPr lang="ru-RU" sz="1900" dirty="0">
                <a:solidFill>
                  <a:schemeClr val="tx1"/>
                </a:solidFill>
                <a:latin typeface="Times New Roman" panose="02020603050405020304" pitchFamily="18" charset="0"/>
                <a:cs typeface="Times New Roman" panose="02020603050405020304" pitchFamily="18" charset="0"/>
              </a:rPr>
              <a:t>3. Осуществление контроля в сфере закупок для муниципальных нужд путем проведения плановых и внеплановых проверок- не менее 1 раза в квартал;</a:t>
            </a:r>
          </a:p>
          <a:p>
            <a:r>
              <a:rPr lang="ru-RU" sz="1900" dirty="0">
                <a:solidFill>
                  <a:schemeClr val="tx1"/>
                </a:solidFill>
                <a:latin typeface="Times New Roman" panose="02020603050405020304" pitchFamily="18" charset="0"/>
                <a:cs typeface="Times New Roman" panose="02020603050405020304" pitchFamily="18" charset="0"/>
              </a:rPr>
              <a:t>4. Доля принятых в текущем году муниципальных нормативных правовых актов, в отношении которых была проведена антикоррупционная экспертиза, от общего количества принятых в текущем году муниципальных нормативных правовых актов – 100%;</a:t>
            </a:r>
          </a:p>
          <a:p>
            <a:r>
              <a:rPr lang="ru-RU" sz="1900" dirty="0">
                <a:solidFill>
                  <a:schemeClr val="tx1"/>
                </a:solidFill>
                <a:latin typeface="Times New Roman" panose="02020603050405020304" pitchFamily="18" charset="0"/>
                <a:cs typeface="Times New Roman" panose="02020603050405020304" pitchFamily="18" charset="0"/>
              </a:rPr>
              <a:t>5. Проведение антикоррупционных мониторингов на территории городском округе Красноуфимск – 4;</a:t>
            </a:r>
          </a:p>
          <a:p>
            <a:r>
              <a:rPr lang="ru-RU" sz="1900" dirty="0">
                <a:solidFill>
                  <a:schemeClr val="tx1"/>
                </a:solidFill>
                <a:latin typeface="Times New Roman" panose="02020603050405020304" pitchFamily="18" charset="0"/>
                <a:cs typeface="Times New Roman" panose="02020603050405020304" pitchFamily="18" charset="0"/>
              </a:rPr>
              <a:t>6. Доля муниципальных служащих органов местного самоуправления городском округе Красноуфимск, представивших сведения о доходах, расходах, об имуществе и обязательствах имущественного характера, от общего количества муниципальных служащих органов местного самоуправления городском округе Красноуфимск, замещающих на 31 декабря 2020 года должности, осуществление полномочий по которым влечет за собой обязанность представлять такие сведения – 100%;</a:t>
            </a:r>
          </a:p>
          <a:p>
            <a:r>
              <a:rPr lang="ru-RU" sz="1900" dirty="0">
                <a:solidFill>
                  <a:schemeClr val="tx1"/>
                </a:solidFill>
                <a:latin typeface="Times New Roman" panose="02020603050405020304" pitchFamily="18" charset="0"/>
                <a:cs typeface="Times New Roman" panose="02020603050405020304" pitchFamily="18" charset="0"/>
              </a:rPr>
              <a:t>7. Доля руководителей муниципальных учреждений и предприятий городском округе Красноуфимск, представивших сведения о доходах, об имуществе и обязательствах имущественного характера, от общего количества руководителей муниципальных учреждений и предприятий городском округе Красноуфимск – 100%;</a:t>
            </a:r>
          </a:p>
          <a:p>
            <a:r>
              <a:rPr lang="ru-RU" sz="1900" dirty="0">
                <a:solidFill>
                  <a:schemeClr val="tx1"/>
                </a:solidFill>
                <a:latin typeface="Times New Roman" panose="02020603050405020304" pitchFamily="18" charset="0"/>
                <a:cs typeface="Times New Roman" panose="02020603050405020304" pitchFamily="18" charset="0"/>
              </a:rPr>
              <a:t>8. Доля муниципальных служащих органов местного самоуправления городском округе Красноуфимск, в отношении которых опубликованы представленные ими сведения о доходах, расходах, об имуществе и обязательствах имущественного характера, от общего количества лиц, обязанных представить сведения о доходах, расходах, об имуществе и обязательствах имущественного характера, подлежащие опубликованию- 100%;</a:t>
            </a:r>
          </a:p>
          <a:p>
            <a:r>
              <a:rPr lang="ru-RU" sz="1900" dirty="0">
                <a:solidFill>
                  <a:schemeClr val="tx1"/>
                </a:solidFill>
                <a:latin typeface="Times New Roman" panose="02020603050405020304" pitchFamily="18" charset="0"/>
                <a:cs typeface="Times New Roman" panose="02020603050405020304" pitchFamily="18" charset="0"/>
              </a:rPr>
              <a:t>9. Доля руководителей муниципальных учреждений и предприятий городском округе Красноуфимск, в отношении которых опубликованы сведения о доходах, об имуществе и обязательствах имущественного характера, от общего количества руководителей муниципальных учреждений и предприятий городском округе Красноуфимск, представивших сведения о доходах, об имуществе и обязательствах имущественного характера – 100%.</a:t>
            </a:r>
          </a:p>
          <a:p>
            <a:r>
              <a:rPr lang="ru-RU" dirty="0">
                <a:solidFill>
                  <a:schemeClr val="tx1"/>
                </a:solidFill>
                <a:latin typeface="Times New Roman" panose="02020603050405020304" pitchFamily="18" charset="0"/>
                <a:cs typeface="Times New Roman" panose="02020603050405020304" pitchFamily="18" charset="0"/>
              </a:rPr>
              <a:t>      В 2021 году целевые показатели Плана исполнены на 100%, мероприятия реализованы в полном объеме.</a:t>
            </a:r>
          </a:p>
        </p:txBody>
      </p:sp>
    </p:spTree>
    <p:extLst>
      <p:ext uri="{BB962C8B-B14F-4D97-AF65-F5344CB8AC3E}">
        <p14:creationId xmlns:p14="http://schemas.microsoft.com/office/powerpoint/2010/main" val="385894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BCD4B8-4B5D-4AB4-8B29-7491EF651805}"/>
              </a:ext>
            </a:extLst>
          </p:cNvPr>
          <p:cNvSpPr>
            <a:spLocks noGrp="1"/>
          </p:cNvSpPr>
          <p:nvPr>
            <p:ph type="title"/>
          </p:nvPr>
        </p:nvSpPr>
        <p:spPr>
          <a:xfrm>
            <a:off x="684213" y="226503"/>
            <a:ext cx="10058400" cy="637097"/>
          </a:xfrm>
        </p:spPr>
        <p:txBody>
          <a:bodyPr>
            <a:normAutofit/>
          </a:bodyPr>
          <a:lstStyle/>
          <a:p>
            <a:r>
              <a:rPr lang="ru-RU" sz="2000" dirty="0">
                <a:solidFill>
                  <a:srgbClr val="FF0000"/>
                </a:solidFill>
              </a:rPr>
              <a:t>Исполнение мероприятий плана муниципальными служащими</a:t>
            </a:r>
          </a:p>
        </p:txBody>
      </p:sp>
      <p:sp>
        <p:nvSpPr>
          <p:cNvPr id="3" name="Текст 2">
            <a:extLst>
              <a:ext uri="{FF2B5EF4-FFF2-40B4-BE49-F238E27FC236}">
                <a16:creationId xmlns:a16="http://schemas.microsoft.com/office/drawing/2014/main" id="{9E2037C4-08F5-48FA-907A-B8E2E37C056D}"/>
              </a:ext>
            </a:extLst>
          </p:cNvPr>
          <p:cNvSpPr>
            <a:spLocks noGrp="1"/>
          </p:cNvSpPr>
          <p:nvPr>
            <p:ph type="body" idx="1"/>
          </p:nvPr>
        </p:nvSpPr>
        <p:spPr>
          <a:xfrm>
            <a:off x="684211" y="1031846"/>
            <a:ext cx="9416133" cy="4962554"/>
          </a:xfrm>
        </p:spPr>
        <p:txBody>
          <a:bodyPr>
            <a:normAutofit/>
          </a:bodyPr>
          <a:lstStyle/>
          <a:p>
            <a:pPr algn="just"/>
            <a:r>
              <a:rPr lang="ru-RU" sz="1200" dirty="0"/>
              <a:t>   </a:t>
            </a:r>
            <a:r>
              <a:rPr lang="ru-RU" sz="1300" dirty="0">
                <a:solidFill>
                  <a:schemeClr val="tx1"/>
                </a:solidFill>
                <a:latin typeface="Times New Roman" panose="02020603050405020304" pitchFamily="18" charset="0"/>
                <a:cs typeface="Times New Roman" panose="02020603050405020304" pitchFamily="18" charset="0"/>
              </a:rPr>
              <a:t>В органах местного самоуправления городского округа Красноуфимск осуществляет деятельность 78 муниципальных служащих. В должностные обязанности 3 муниципальных служащих входит участие в мероприятиях по противодействию коррупции. Данные муниципальные служащие прошли повышение квалификации по этому направлению деятельности. В 2021 году впервые на муниципальную службу поступили 9 сотрудников. Все из вновь поступивших муниципальных служащих ознакомлены с нормативными правовыми актами в сфере противодействия коррупции и прошли соответствующие инструктажи. </a:t>
            </a:r>
          </a:p>
          <a:p>
            <a:pPr algn="just"/>
            <a:r>
              <a:rPr lang="ru-RU" sz="1300" dirty="0">
                <a:solidFill>
                  <a:schemeClr val="tx1"/>
                </a:solidFill>
                <a:latin typeface="Times New Roman" panose="02020603050405020304" pitchFamily="18" charset="0"/>
                <a:cs typeface="Times New Roman" panose="02020603050405020304" pitchFamily="18" charset="0"/>
              </a:rPr>
              <a:t>   В 2021 году 100% муниципальных служащих предоставлены сведения о доходах, расходах, об имуществе и обязательствах имущественного характера. При проведении проверки выявлены нарушения при предоставлении деклараций у 3 муниципальных служащих. Данные муниципальные служащие привлечены к дисциплинарной ответственности.</a:t>
            </a:r>
          </a:p>
          <a:p>
            <a:pPr algn="just"/>
            <a:r>
              <a:rPr lang="ru-RU" sz="1300" dirty="0">
                <a:solidFill>
                  <a:schemeClr val="tx1"/>
                </a:solidFill>
                <a:latin typeface="Times New Roman" panose="02020603050405020304" pitchFamily="18" charset="0"/>
                <a:cs typeface="Times New Roman" panose="02020603050405020304" pitchFamily="18" charset="0"/>
              </a:rPr>
              <a:t>   9 муниципальных служащих в соответствии с действующим законодательством проинформировали работодателя о выполнении иной оплачиваемой деятельности.</a:t>
            </a:r>
          </a:p>
          <a:p>
            <a:pPr algn="just"/>
            <a:r>
              <a:rPr lang="ru-RU" sz="1300" dirty="0">
                <a:solidFill>
                  <a:schemeClr val="tx1"/>
                </a:solidFill>
                <a:latin typeface="Times New Roman" panose="02020603050405020304" pitchFamily="18" charset="0"/>
                <a:cs typeface="Times New Roman" panose="02020603050405020304" pitchFamily="18" charset="0"/>
              </a:rPr>
              <a:t>   7 граждан ранее замещавших должности муниципальной службы, включенные в перечни должностей, установленные нормативными правовыми актами Российской Федерации, направили уведомления в течение двух лет после увольнения с муниципальной службы, для получения согласия комиссии по соблюдению требований к служебному поведению муниципальных служащих и урегулированию конфликта интересов на замещение ими на условиях трудового договора должности в организации и (или) выполнения в данной организации работы на условиях гражданско-правового договора, если отдельные функции муниципального (административного) управления данной организацией входили в их должностные (служебные) обязанности.</a:t>
            </a:r>
          </a:p>
          <a:p>
            <a:pPr algn="just"/>
            <a:r>
              <a:rPr lang="ru-RU" sz="1300" dirty="0">
                <a:solidFill>
                  <a:schemeClr val="tx1"/>
                </a:solidFill>
                <a:latin typeface="Times New Roman" panose="02020603050405020304" pitchFamily="18" charset="0"/>
                <a:cs typeface="Times New Roman" panose="02020603050405020304" pitchFamily="18" charset="0"/>
              </a:rPr>
              <a:t>   В 2021 году информации о фактах коррупции в отношении муниципальных служащих органов местного самоуправления городского округа Красноуфимск не поступало.</a:t>
            </a:r>
          </a:p>
        </p:txBody>
      </p:sp>
    </p:spTree>
    <p:extLst>
      <p:ext uri="{BB962C8B-B14F-4D97-AF65-F5344CB8AC3E}">
        <p14:creationId xmlns:p14="http://schemas.microsoft.com/office/powerpoint/2010/main" val="3132596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E6164E-DA79-44C0-97C2-3210B2E4CEF2}"/>
              </a:ext>
            </a:extLst>
          </p:cNvPr>
          <p:cNvSpPr>
            <a:spLocks noGrp="1"/>
          </p:cNvSpPr>
          <p:nvPr>
            <p:ph type="title"/>
          </p:nvPr>
        </p:nvSpPr>
        <p:spPr>
          <a:xfrm>
            <a:off x="684213" y="251670"/>
            <a:ext cx="10058400" cy="611930"/>
          </a:xfrm>
        </p:spPr>
        <p:txBody>
          <a:bodyPr>
            <a:normAutofit/>
          </a:bodyPr>
          <a:lstStyle/>
          <a:p>
            <a:r>
              <a:rPr lang="ru-RU" sz="2000" dirty="0">
                <a:solidFill>
                  <a:srgbClr val="FF0000"/>
                </a:solidFill>
              </a:rPr>
              <a:t>Взаимодействие с институтами гражданского общества</a:t>
            </a:r>
          </a:p>
        </p:txBody>
      </p:sp>
      <p:sp>
        <p:nvSpPr>
          <p:cNvPr id="3" name="Текст 2">
            <a:extLst>
              <a:ext uri="{FF2B5EF4-FFF2-40B4-BE49-F238E27FC236}">
                <a16:creationId xmlns:a16="http://schemas.microsoft.com/office/drawing/2014/main" id="{0F6AE523-5D34-4AF1-A61D-EADB460D5E56}"/>
              </a:ext>
            </a:extLst>
          </p:cNvPr>
          <p:cNvSpPr>
            <a:spLocks noGrp="1"/>
          </p:cNvSpPr>
          <p:nvPr>
            <p:ph type="body" idx="1"/>
          </p:nvPr>
        </p:nvSpPr>
        <p:spPr>
          <a:xfrm>
            <a:off x="684212" y="956345"/>
            <a:ext cx="9793638" cy="5038055"/>
          </a:xfrm>
        </p:spPr>
        <p:txBody>
          <a:bodyPr>
            <a:noAutofit/>
          </a:bodyPr>
          <a:lstStyle/>
          <a:p>
            <a:pPr algn="just"/>
            <a:r>
              <a:rPr lang="ru-RU" sz="1300" dirty="0">
                <a:solidFill>
                  <a:schemeClr val="tx1"/>
                </a:solidFill>
                <a:latin typeface="Times New Roman" panose="02020603050405020304" pitchFamily="18" charset="0"/>
                <a:cs typeface="Times New Roman" panose="02020603050405020304" pitchFamily="18" charset="0"/>
              </a:rPr>
              <a:t>Осуществляется взаимодействие с Общественной палатой городского округа Красноуфимск.</a:t>
            </a:r>
          </a:p>
          <a:p>
            <a:pPr algn="just"/>
            <a:r>
              <a:rPr lang="ru-RU" sz="1300" dirty="0">
                <a:solidFill>
                  <a:schemeClr val="tx1"/>
                </a:solidFill>
                <a:latin typeface="Times New Roman" panose="02020603050405020304" pitchFamily="18" charset="0"/>
                <a:cs typeface="Times New Roman" panose="02020603050405020304" pitchFamily="18" charset="0"/>
              </a:rPr>
              <a:t>В соответствии с положениями Федерального закона от 09.02.2009 года № 8-ФЗ «Об обеспечении доступа к информации о деятельности государственных органов и органов местного самоуправления» размещение информации осуществляется на официальном сайте муниципального образования городской округ Красноуфимск (</a:t>
            </a:r>
            <a:r>
              <a:rPr lang="en-US" sz="1300" dirty="0">
                <a:solidFill>
                  <a:schemeClr val="tx1"/>
                </a:solidFill>
                <a:latin typeface="Times New Roman" panose="02020603050405020304" pitchFamily="18" charset="0"/>
                <a:cs typeface="Times New Roman" panose="02020603050405020304" pitchFamily="18" charset="0"/>
              </a:rPr>
              <a:t>go-kruf.midural.ru</a:t>
            </a:r>
            <a:r>
              <a:rPr lang="ru-RU" sz="1300" dirty="0">
                <a:solidFill>
                  <a:schemeClr val="tx1"/>
                </a:solidFill>
                <a:latin typeface="Times New Roman" panose="02020603050405020304" pitchFamily="18" charset="0"/>
                <a:cs typeface="Times New Roman" panose="02020603050405020304" pitchFamily="18" charset="0"/>
              </a:rPr>
              <a:t>).</a:t>
            </a:r>
          </a:p>
          <a:p>
            <a:pPr algn="just"/>
            <a:r>
              <a:rPr lang="ru-RU" sz="1300" dirty="0">
                <a:solidFill>
                  <a:schemeClr val="tx1"/>
                </a:solidFill>
                <a:latin typeface="Times New Roman" panose="02020603050405020304" pitchFamily="18" charset="0"/>
                <a:cs typeface="Times New Roman" panose="02020603050405020304" pitchFamily="18" charset="0"/>
              </a:rPr>
              <a:t>Организован личный прием граждан Главой городского округа Красноуфимск каждый понедельник с 14 часов 00 минут, заместителями главы администрации городского округа Красноуфимск ежедневно в соответствии с графиком приема.</a:t>
            </a:r>
          </a:p>
          <a:p>
            <a:pPr algn="just"/>
            <a:r>
              <a:rPr lang="ru-RU" sz="1300" dirty="0">
                <a:solidFill>
                  <a:schemeClr val="tx1"/>
                </a:solidFill>
                <a:latin typeface="Times New Roman" panose="02020603050405020304" pitchFamily="18" charset="0"/>
                <a:cs typeface="Times New Roman" panose="02020603050405020304" pitchFamily="18" charset="0"/>
              </a:rPr>
              <a:t>100% проектов муниципальных нормативных правовых актов размещаются на официальном сайте городского округа Красноуфимск в целях проведения независимой правовой и антикоррупционной экспертизы (</a:t>
            </a:r>
            <a:r>
              <a:rPr lang="en-US" sz="1300"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https://go-kruf.midural.ru/article/show/id/236</a:t>
            </a:r>
            <a:r>
              <a:rPr lang="ru-RU" sz="1300" dirty="0">
                <a:solidFill>
                  <a:schemeClr val="tx1"/>
                </a:solidFill>
                <a:latin typeface="Times New Roman" panose="02020603050405020304" pitchFamily="18" charset="0"/>
                <a:cs typeface="Times New Roman" panose="02020603050405020304" pitchFamily="18" charset="0"/>
              </a:rPr>
              <a:t>).</a:t>
            </a:r>
          </a:p>
          <a:p>
            <a:pPr algn="just"/>
            <a:r>
              <a:rPr lang="ru-RU" sz="1300" dirty="0">
                <a:solidFill>
                  <a:schemeClr val="tx1"/>
                </a:solidFill>
                <a:latin typeface="Times New Roman" panose="02020603050405020304" pitchFamily="18" charset="0"/>
                <a:cs typeface="Times New Roman" panose="02020603050405020304" pitchFamily="18" charset="0"/>
              </a:rPr>
              <a:t>В соответствии с заключенным соглашением 100% муниципальных нормативных правовых актов направляются в адрес Красноуфимского межрайонного прокурора.</a:t>
            </a:r>
          </a:p>
          <a:p>
            <a:pPr algn="just"/>
            <a:r>
              <a:rPr lang="ru-RU" sz="1300" dirty="0">
                <a:solidFill>
                  <a:schemeClr val="tx1"/>
                </a:solidFill>
                <a:latin typeface="Times New Roman" panose="02020603050405020304" pitchFamily="18" charset="0"/>
                <a:cs typeface="Times New Roman" panose="02020603050405020304" pitchFamily="18" charset="0"/>
              </a:rPr>
              <a:t>100% муниципальных нормативных правовых актов доступны для проведения независимой антикоррупционной экспертизы экспертами аккредитованными Министерством юстиции РФ.</a:t>
            </a:r>
          </a:p>
          <a:p>
            <a:pPr algn="just"/>
            <a:r>
              <a:rPr lang="ru-RU" sz="1300" dirty="0">
                <a:solidFill>
                  <a:schemeClr val="tx1"/>
                </a:solidFill>
                <a:latin typeface="Times New Roman" panose="02020603050405020304" pitchFamily="18" charset="0"/>
                <a:cs typeface="Times New Roman" panose="02020603050405020304" pitchFamily="18" charset="0"/>
              </a:rPr>
              <a:t>Организован телефон доверия для граждан тел: 8(34394)5-08-80. В здании администрации размещен ящик для направления информации по фактам коррупции, а также информационные стенды. На официальном сайте реализована возможность направления обращений граждан в электронном виде.</a:t>
            </a:r>
          </a:p>
          <a:p>
            <a:pPr algn="just"/>
            <a:r>
              <a:rPr lang="ru-RU" sz="1300" dirty="0">
                <a:solidFill>
                  <a:schemeClr val="tx1"/>
                </a:solidFill>
                <a:latin typeface="Times New Roman" panose="02020603050405020304" pitchFamily="18" charset="0"/>
                <a:cs typeface="Times New Roman" panose="02020603050405020304" pitchFamily="18" charset="0"/>
              </a:rPr>
              <a:t>Заключено соглашение с МФЦ в части оказания наиболее востребованных муниципальных услуг.</a:t>
            </a:r>
          </a:p>
          <a:p>
            <a:pPr algn="just"/>
            <a:r>
              <a:rPr lang="ru-RU" sz="1300" dirty="0">
                <a:solidFill>
                  <a:schemeClr val="tx1"/>
                </a:solidFill>
                <a:latin typeface="Times New Roman" panose="02020603050405020304" pitchFamily="18" charset="0"/>
                <a:cs typeface="Times New Roman" panose="02020603050405020304" pitchFamily="18" charset="0"/>
              </a:rPr>
              <a:t>Осуществляется ОРВ проектов муниципальных нормативных правовых актов затрагивающих интересы предпринимательского сообщества</a:t>
            </a:r>
            <a:r>
              <a:rPr lang="en-US" sz="1300" dirty="0">
                <a:solidFill>
                  <a:schemeClr val="tx1"/>
                </a:solidFill>
                <a:latin typeface="Times New Roman" panose="02020603050405020304" pitchFamily="18" charset="0"/>
                <a:cs typeface="Times New Roman" panose="02020603050405020304" pitchFamily="18" charset="0"/>
              </a:rPr>
              <a:t> </a:t>
            </a:r>
            <a:r>
              <a:rPr lang="ru-RU" sz="1300" dirty="0">
                <a:solidFill>
                  <a:schemeClr val="tx1"/>
                </a:solidFill>
                <a:latin typeface="Times New Roman" panose="02020603050405020304" pitchFamily="18" charset="0"/>
                <a:cs typeface="Times New Roman" panose="02020603050405020304" pitchFamily="18" charset="0"/>
              </a:rPr>
              <a:t>(</a:t>
            </a:r>
            <a:r>
              <a:rPr lang="en-US" sz="1300" dirty="0">
                <a:solidFill>
                  <a:schemeClr val="tx1"/>
                </a:solidFill>
                <a:latin typeface="Times New Roman" panose="02020603050405020304" pitchFamily="18" charset="0"/>
                <a:cs typeface="Times New Roman" panose="02020603050405020304" pitchFamily="18" charset="0"/>
              </a:rPr>
              <a:t>https://go-kruf.midural.ru/article/show/id/10397</a:t>
            </a:r>
            <a:r>
              <a:rPr lang="ru-RU" sz="13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55980666"/>
      </p:ext>
    </p:extLst>
  </p:cSld>
  <p:clrMapOvr>
    <a:masterClrMapping/>
  </p:clrMapOvr>
</p:sld>
</file>

<file path=ppt/theme/theme1.xml><?xml version="1.0" encoding="utf-8"?>
<a:theme xmlns:a="http://schemas.openxmlformats.org/drawingml/2006/main" name="Сектор">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188</TotalTime>
  <Words>1413</Words>
  <Application>Microsoft Office PowerPoint</Application>
  <PresentationFormat>Широкоэкранный</PresentationFormat>
  <Paragraphs>45</Paragraphs>
  <Slides>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7</vt:i4>
      </vt:variant>
    </vt:vector>
  </HeadingPairs>
  <TitlesOfParts>
    <vt:vector size="11" baseType="lpstr">
      <vt:lpstr>Century Gothic</vt:lpstr>
      <vt:lpstr>Times New Roman</vt:lpstr>
      <vt:lpstr>Wingdings 3</vt:lpstr>
      <vt:lpstr>Сектор</vt:lpstr>
      <vt:lpstr>Отчет о выполнении в 2021 году плана мероприятий по противодействию коррупции</vt:lpstr>
      <vt:lpstr>Нормативные правовые акты ГО Красноуфимск в сфере противодействия коррупции</vt:lpstr>
      <vt:lpstr>Коллегиальные органы координирующие деятельность в сфере противодействия коррупции в ГО Красноуфимск</vt:lpstr>
      <vt:lpstr>План по противодействию коррупции на территории ГО Красноуфимск на 2021-2023 годы</vt:lpstr>
      <vt:lpstr>Целевые показатели Плана мероприятий по противодействию коррупции в ГО Красноуфимск</vt:lpstr>
      <vt:lpstr>Исполнение мероприятий плана муниципальными служащими</vt:lpstr>
      <vt:lpstr>Взаимодействие с институтами гражданского общества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Отчет о выполнении в 2021 году плана мероприятий по противодействию коррупции</dc:title>
  <dc:creator>Shahbanov RO</dc:creator>
  <cp:lastModifiedBy>IT</cp:lastModifiedBy>
  <cp:revision>2</cp:revision>
  <dcterms:created xsi:type="dcterms:W3CDTF">2022-02-01T04:54:00Z</dcterms:created>
  <dcterms:modified xsi:type="dcterms:W3CDTF">2022-02-01T10:15:19Z</dcterms:modified>
</cp:coreProperties>
</file>